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embeddedFontLst>
    <p:embeddedFont>
      <p:font typeface="Roboto"/>
      <p:regular r:id="rId15"/>
      <p:bold r:id="rId16"/>
      <p:italic r:id="rId17"/>
      <p:boldItalic r:id="rId1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Roboto-regular.fntdata"/><Relationship Id="rId14" Type="http://schemas.openxmlformats.org/officeDocument/2006/relationships/slide" Target="slides/slide9.xml"/><Relationship Id="rId17" Type="http://schemas.openxmlformats.org/officeDocument/2006/relationships/font" Target="fonts/Roboto-italic.fntdata"/><Relationship Id="rId16" Type="http://schemas.openxmlformats.org/officeDocument/2006/relationships/font" Target="fonts/Roboto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18" Type="http://schemas.openxmlformats.org/officeDocument/2006/relationships/font" Target="fonts/Roboto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638e5349e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638e5349e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638e5349e3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1638e5349e3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1638e5349e3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1638e5349e3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1a62c240097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1a62c240097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9eed9cd28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19eed9cd28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19eed9cd282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19eed9cd282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b1b7f88fcb_1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1b1b7f88fcb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66f450ab3e_3_15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166f450ab3e_3_15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AUTOLAYOUT">
    <p:bg>
      <p:bgPr>
        <a:solidFill>
          <a:srgbClr val="FFFFFF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13"/>
          <p:cNvSpPr txBox="1"/>
          <p:nvPr>
            <p:ph type="title"/>
          </p:nvPr>
        </p:nvSpPr>
        <p:spPr>
          <a:xfrm>
            <a:off x="291875" y="406900"/>
            <a:ext cx="3039600" cy="13887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" type="body"/>
          </p:nvPr>
        </p:nvSpPr>
        <p:spPr>
          <a:xfrm>
            <a:off x="291938" y="2053718"/>
            <a:ext cx="3039600" cy="23781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  <a:defRPr sz="1600">
                <a:solidFill>
                  <a:schemeClr val="dk2"/>
                </a:solidFill>
              </a:defRPr>
            </a:lvl1pPr>
            <a:lvl2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2">
  <p:cSld name="AUTOLAYOUT_2">
    <p:bg>
      <p:bgPr>
        <a:solidFill>
          <a:srgbClr val="FFFFFF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7" name="Google Shape;57;p14"/>
          <p:cNvCxnSpPr/>
          <p:nvPr/>
        </p:nvCxnSpPr>
        <p:spPr>
          <a:xfrm>
            <a:off x="466325" y="353995"/>
            <a:ext cx="660000" cy="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8" name="Google Shape;58;p14"/>
          <p:cNvSpPr txBox="1"/>
          <p:nvPr>
            <p:ph type="title"/>
          </p:nvPr>
        </p:nvSpPr>
        <p:spPr>
          <a:xfrm>
            <a:off x="349300" y="450120"/>
            <a:ext cx="3898200" cy="4115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9" name="Google Shape;59;p14"/>
          <p:cNvSpPr txBox="1"/>
          <p:nvPr>
            <p:ph idx="1" type="body"/>
          </p:nvPr>
        </p:nvSpPr>
        <p:spPr>
          <a:xfrm>
            <a:off x="4572000" y="450120"/>
            <a:ext cx="4222800" cy="4115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  <a:defRPr sz="1600">
                <a:solidFill>
                  <a:schemeClr val="dk2"/>
                </a:solidFill>
              </a:defRPr>
            </a:lvl1pPr>
            <a:lvl2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0" name="Google Shape;60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5">
  <p:cSld name="AUTOLAYOUT_6">
    <p:bg>
      <p:bgPr>
        <a:solidFill>
          <a:srgbClr val="FFFFFF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212121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212121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212121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212121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212121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212121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212121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212121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21212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4" name="Google Shape;64;p15"/>
          <p:cNvSpPr txBox="1"/>
          <p:nvPr>
            <p:ph type="title"/>
          </p:nvPr>
        </p:nvSpPr>
        <p:spPr>
          <a:xfrm>
            <a:off x="3052088" y="1031900"/>
            <a:ext cx="3039600" cy="13887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1" sz="3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1" sz="30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1" sz="30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1" sz="30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1" sz="30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1" sz="30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1" sz="30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1" sz="30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1"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65" name="Google Shape;65;p15"/>
          <p:cNvSpPr txBox="1"/>
          <p:nvPr>
            <p:ph idx="1" type="body"/>
          </p:nvPr>
        </p:nvSpPr>
        <p:spPr>
          <a:xfrm>
            <a:off x="3052150" y="2526322"/>
            <a:ext cx="3039600" cy="1310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02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  <a:defRPr sz="1600">
                <a:solidFill>
                  <a:srgbClr val="FFFFFF"/>
                </a:solidFill>
              </a:defRPr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 sz="1400">
                <a:solidFill>
                  <a:srgbClr val="FFFFFF"/>
                </a:solidFill>
              </a:defRPr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 sz="1400">
                <a:solidFill>
                  <a:srgbClr val="FFFFFF"/>
                </a:solidFill>
              </a:defRPr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 sz="1400">
                <a:solidFill>
                  <a:srgbClr val="FFFFFF"/>
                </a:solidFill>
              </a:defRPr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 sz="1400">
                <a:solidFill>
                  <a:srgbClr val="FFFFFF"/>
                </a:solidFill>
              </a:defRPr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 sz="1400">
                <a:solidFill>
                  <a:srgbClr val="FFFFFF"/>
                </a:solidFill>
              </a:defRPr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 sz="1400">
                <a:solidFill>
                  <a:srgbClr val="FFFFFF"/>
                </a:solidFill>
              </a:defRPr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 sz="1400">
                <a:solidFill>
                  <a:srgbClr val="FFFFFF"/>
                </a:solidFill>
              </a:defRPr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 sz="14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4">
  <p:cSld name="AUTOLAYOUT_7">
    <p:bg>
      <p:bgPr>
        <a:solidFill>
          <a:srgbClr val="FFFFFF"/>
        </a:solid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16"/>
          <p:cNvSpPr txBox="1"/>
          <p:nvPr>
            <p:ph type="ctrTitle"/>
          </p:nvPr>
        </p:nvSpPr>
        <p:spPr>
          <a:xfrm>
            <a:off x="339800" y="2125775"/>
            <a:ext cx="8453100" cy="15783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b="1" sz="4800">
                <a:solidFill>
                  <a:srgbClr val="FFFFFF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b="1" sz="4800">
                <a:solidFill>
                  <a:srgbClr val="FFFFFF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b="1" sz="4800">
                <a:solidFill>
                  <a:srgbClr val="FFFFFF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b="1" sz="4800">
                <a:solidFill>
                  <a:srgbClr val="FFFFFF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b="1" sz="4800">
                <a:solidFill>
                  <a:srgbClr val="FFFFFF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b="1" sz="4800">
                <a:solidFill>
                  <a:srgbClr val="FFFFFF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b="1" sz="4800">
                <a:solidFill>
                  <a:srgbClr val="FFFFFF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b="1" sz="4800">
                <a:solidFill>
                  <a:srgbClr val="FFFFFF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b="1" sz="4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69" name="Google Shape;69;p16"/>
          <p:cNvSpPr txBox="1"/>
          <p:nvPr>
            <p:ph idx="1" type="subTitle"/>
          </p:nvPr>
        </p:nvSpPr>
        <p:spPr>
          <a:xfrm>
            <a:off x="339925" y="3856800"/>
            <a:ext cx="8453100" cy="3621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>
                <a:solidFill>
                  <a:srgbClr val="FFFFFF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>
                <a:solidFill>
                  <a:srgbClr val="FFFFFF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>
                <a:solidFill>
                  <a:srgbClr val="FFFFFF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>
                <a:solidFill>
                  <a:srgbClr val="FFFFFF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>
                <a:solidFill>
                  <a:srgbClr val="FFFFFF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>
                <a:solidFill>
                  <a:srgbClr val="FFFFFF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>
                <a:solidFill>
                  <a:srgbClr val="FFFFFF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>
                <a:solidFill>
                  <a:srgbClr val="FFFFFF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70" name="Google Shape;70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1">
    <p:bg>
      <p:bgPr>
        <a:solidFill>
          <a:srgbClr val="FFFFFF"/>
        </a:soli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17"/>
          <p:cNvSpPr/>
          <p:nvPr/>
        </p:nvSpPr>
        <p:spPr>
          <a:xfrm>
            <a:off x="673800" y="539250"/>
            <a:ext cx="7796400" cy="4065000"/>
          </a:xfrm>
          <a:prstGeom prst="rect">
            <a:avLst/>
          </a:prstGeom>
          <a:solidFill>
            <a:srgbClr val="FFFFFF"/>
          </a:solidFill>
          <a:ln cap="flat" cmpd="thinThick" w="114300">
            <a:solidFill>
              <a:srgbClr val="FFFFFF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lt2"/>
                </a:solidFill>
              </a:defRPr>
            </a:lvl1pPr>
            <a:lvl2pPr lvl="1" rtl="0" algn="r">
              <a:buNone/>
              <a:defRPr sz="1000">
                <a:solidFill>
                  <a:schemeClr val="lt2"/>
                </a:solidFill>
              </a:defRPr>
            </a:lvl2pPr>
            <a:lvl3pPr lvl="2" rtl="0" algn="r">
              <a:buNone/>
              <a:defRPr sz="1000">
                <a:solidFill>
                  <a:schemeClr val="lt2"/>
                </a:solidFill>
              </a:defRPr>
            </a:lvl3pPr>
            <a:lvl4pPr lvl="3" rtl="0" algn="r">
              <a:buNone/>
              <a:defRPr sz="1000">
                <a:solidFill>
                  <a:schemeClr val="lt2"/>
                </a:solidFill>
              </a:defRPr>
            </a:lvl4pPr>
            <a:lvl5pPr lvl="4" rtl="0" algn="r">
              <a:buNone/>
              <a:defRPr sz="1000">
                <a:solidFill>
                  <a:schemeClr val="lt2"/>
                </a:solidFill>
              </a:defRPr>
            </a:lvl5pPr>
            <a:lvl6pPr lvl="5" rtl="0" algn="r">
              <a:buNone/>
              <a:defRPr sz="1000">
                <a:solidFill>
                  <a:schemeClr val="lt2"/>
                </a:solidFill>
              </a:defRPr>
            </a:lvl6pPr>
            <a:lvl7pPr lvl="6" rtl="0" algn="r">
              <a:buNone/>
              <a:defRPr sz="1000">
                <a:solidFill>
                  <a:schemeClr val="lt2"/>
                </a:solidFill>
              </a:defRPr>
            </a:lvl7pPr>
            <a:lvl8pPr lvl="7" rtl="0" algn="r">
              <a:buNone/>
              <a:defRPr sz="1000">
                <a:solidFill>
                  <a:schemeClr val="lt2"/>
                </a:solidFill>
              </a:defRPr>
            </a:lvl8pPr>
            <a:lvl9pPr lvl="8" rtl="0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8"/>
          <p:cNvPicPr preferRelativeResize="0"/>
          <p:nvPr/>
        </p:nvPicPr>
        <p:blipFill rotWithShape="1">
          <a:blip r:embed="rId3">
            <a:alphaModFix amt="65000"/>
          </a:blip>
          <a:srcRect b="7813" l="0" r="0" t="7813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8"/>
          <p:cNvSpPr txBox="1"/>
          <p:nvPr>
            <p:ph type="ctrTitle"/>
          </p:nvPr>
        </p:nvSpPr>
        <p:spPr>
          <a:xfrm>
            <a:off x="339800" y="2125775"/>
            <a:ext cx="8453100" cy="157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Phishing: Analysis and Prevention</a:t>
            </a:r>
            <a:endParaRPr/>
          </a:p>
        </p:txBody>
      </p:sp>
      <p:sp>
        <p:nvSpPr>
          <p:cNvPr id="81" name="Google Shape;81;p18"/>
          <p:cNvSpPr txBox="1"/>
          <p:nvPr>
            <p:ph idx="1" type="subTitle"/>
          </p:nvPr>
        </p:nvSpPr>
        <p:spPr>
          <a:xfrm>
            <a:off x="339925" y="3856800"/>
            <a:ext cx="8453100" cy="36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By: Nate A, Alex L, Esmeralda X, Asma A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Problem: What is Phishing? </a:t>
            </a:r>
            <a:endParaRPr/>
          </a:p>
        </p:txBody>
      </p:sp>
      <p:sp>
        <p:nvSpPr>
          <p:cNvPr id="87" name="Google Shape;87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❖"/>
            </a:pPr>
            <a:r>
              <a:rPr lang="en" sz="15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Phishing is a type of cyber attack that uses email to send a link to an illegitimate website to steal personal information or to send an attachment that contains malware. It allows the attacker to:</a:t>
            </a:r>
            <a:endParaRPr sz="15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➢"/>
            </a:pPr>
            <a:r>
              <a:rPr lang="en" sz="15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steal login credentials</a:t>
            </a:r>
            <a:endParaRPr sz="15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➢"/>
            </a:pPr>
            <a:r>
              <a:rPr lang="en" sz="15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steal credit card information</a:t>
            </a:r>
            <a:endParaRPr sz="15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➢"/>
            </a:pPr>
            <a:r>
              <a:rPr lang="en" sz="15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access user's computer</a:t>
            </a:r>
            <a:endParaRPr sz="15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❖"/>
            </a:pPr>
            <a:r>
              <a:rPr lang="en" sz="15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Problems:</a:t>
            </a:r>
            <a:endParaRPr sz="15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➢"/>
            </a:pPr>
            <a:r>
              <a:rPr lang="en" sz="15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difficult to trace the source</a:t>
            </a:r>
            <a:endParaRPr sz="15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➢"/>
            </a:pPr>
            <a:r>
              <a:rPr lang="en" sz="15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causes financial damage</a:t>
            </a:r>
            <a:endParaRPr sz="15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➢"/>
            </a:pPr>
            <a:r>
              <a:rPr lang="en" sz="15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for businesses, they lose the trust of their customers</a:t>
            </a:r>
            <a:endParaRPr sz="1500">
              <a:solidFill>
                <a:schemeClr val="dk1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88" name="Google Shape;8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0947" y="1127822"/>
            <a:ext cx="3709649" cy="3465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13140000" dist="19050">
              <a:schemeClr val="dk1">
                <a:alpha val="50000"/>
              </a:schemeClr>
            </a:outerShdw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20"/>
          <p:cNvPicPr preferRelativeResize="0"/>
          <p:nvPr/>
        </p:nvPicPr>
        <p:blipFill rotWithShape="1">
          <a:blip r:embed="rId3">
            <a:alphaModFix/>
          </a:blip>
          <a:srcRect b="787" l="0" r="0" t="777"/>
          <a:stretch/>
        </p:blipFill>
        <p:spPr>
          <a:xfrm>
            <a:off x="0" y="0"/>
            <a:ext cx="9144000" cy="514349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94" name="Google Shape;94;p20"/>
          <p:cNvSpPr/>
          <p:nvPr/>
        </p:nvSpPr>
        <p:spPr>
          <a:xfrm>
            <a:off x="2581125" y="580900"/>
            <a:ext cx="3981600" cy="3981900"/>
          </a:xfrm>
          <a:prstGeom prst="ellipse">
            <a:avLst/>
          </a:prstGeom>
          <a:solidFill>
            <a:srgbClr val="000000">
              <a:alpha val="819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20"/>
          <p:cNvSpPr txBox="1"/>
          <p:nvPr>
            <p:ph type="title"/>
          </p:nvPr>
        </p:nvSpPr>
        <p:spPr>
          <a:xfrm>
            <a:off x="3052088" y="1031900"/>
            <a:ext cx="3039600" cy="138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</a:t>
            </a:r>
            <a:endParaRPr/>
          </a:p>
        </p:txBody>
      </p:sp>
      <p:sp>
        <p:nvSpPr>
          <p:cNvPr id="96" name="Google Shape;96;p20"/>
          <p:cNvSpPr txBox="1"/>
          <p:nvPr>
            <p:ph idx="1" type="body"/>
          </p:nvPr>
        </p:nvSpPr>
        <p:spPr>
          <a:xfrm>
            <a:off x="2465250" y="2311650"/>
            <a:ext cx="3981600" cy="168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ctr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>
                <a:solidFill>
                  <a:schemeClr val="dk1"/>
                </a:solidFill>
              </a:rPr>
              <a:t>Implement database to track trusted sites </a:t>
            </a:r>
            <a:endParaRPr/>
          </a:p>
          <a:p>
            <a:pPr indent="-330200" lvl="0" marL="457200" rtl="0" algn="ctr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Develop chrome extension to flag unrecognized sites</a:t>
            </a:r>
            <a:endParaRPr/>
          </a:p>
          <a:p>
            <a:pPr indent="-330200" lvl="0" marL="457200" rtl="0" algn="ctr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>
                <a:solidFill>
                  <a:schemeClr val="dk1"/>
                </a:solidFill>
              </a:rPr>
              <a:t>Gather and analyze data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1"/>
          <p:cNvSpPr txBox="1"/>
          <p:nvPr>
            <p:ph type="title"/>
          </p:nvPr>
        </p:nvSpPr>
        <p:spPr>
          <a:xfrm>
            <a:off x="311400" y="1018796"/>
            <a:ext cx="3898200" cy="125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Plan/Timeline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77"/>
              <a:t>What we’ve done</a:t>
            </a:r>
            <a:endParaRPr sz="2077"/>
          </a:p>
        </p:txBody>
      </p:sp>
      <p:sp>
        <p:nvSpPr>
          <p:cNvPr id="102" name="Google Shape;102;p21"/>
          <p:cNvSpPr txBox="1"/>
          <p:nvPr>
            <p:ph idx="1" type="body"/>
          </p:nvPr>
        </p:nvSpPr>
        <p:spPr>
          <a:xfrm>
            <a:off x="4572000" y="450120"/>
            <a:ext cx="4222800" cy="411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Created an example phishing email that directed users to a campusnet replica that we made. Upon attempt to login, users were “phished”. User data was sent to google analytics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Created a chrome extension using firebase </a:t>
            </a:r>
            <a:r>
              <a:rPr lang="en" sz="1200">
                <a:solidFill>
                  <a:schemeClr val="dk1"/>
                </a:solidFill>
              </a:rPr>
              <a:t>database</a:t>
            </a:r>
            <a:r>
              <a:rPr lang="en" sz="1200">
                <a:solidFill>
                  <a:schemeClr val="dk1"/>
                </a:solidFill>
              </a:rPr>
              <a:t> that held a record of trusted sites. 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Untrusted sites raised an alert to the user 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User can remove previously trusted site from database</a:t>
            </a:r>
            <a:endParaRPr sz="1200">
              <a:solidFill>
                <a:schemeClr val="dk1"/>
              </a:solidFill>
            </a:endParaRPr>
          </a:p>
        </p:txBody>
      </p:sp>
      <p:pic>
        <p:nvPicPr>
          <p:cNvPr id="103" name="Google Shape;103;p21"/>
          <p:cNvPicPr preferRelativeResize="0"/>
          <p:nvPr/>
        </p:nvPicPr>
        <p:blipFill rotWithShape="1">
          <a:blip r:embed="rId3">
            <a:alphaModFix/>
          </a:blip>
          <a:srcRect b="14799" l="0" r="3818" t="0"/>
          <a:stretch/>
        </p:blipFill>
        <p:spPr>
          <a:xfrm>
            <a:off x="0" y="2875400"/>
            <a:ext cx="9144003" cy="2420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2"/>
          <p:cNvSpPr txBox="1"/>
          <p:nvPr>
            <p:ph type="title"/>
          </p:nvPr>
        </p:nvSpPr>
        <p:spPr>
          <a:xfrm>
            <a:off x="291875" y="406900"/>
            <a:ext cx="3039600" cy="66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Phishing Email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09" name="Google Shape;10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25900"/>
            <a:ext cx="8839199" cy="343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/>
          <p:nvPr>
            <p:ph type="title"/>
          </p:nvPr>
        </p:nvSpPr>
        <p:spPr>
          <a:xfrm>
            <a:off x="291875" y="406900"/>
            <a:ext cx="3039600" cy="138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23"/>
          <p:cNvSpPr txBox="1"/>
          <p:nvPr>
            <p:ph idx="1" type="body"/>
          </p:nvPr>
        </p:nvSpPr>
        <p:spPr>
          <a:xfrm>
            <a:off x="291938" y="2053718"/>
            <a:ext cx="3039600" cy="23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23"/>
          <p:cNvSpPr txBox="1"/>
          <p:nvPr/>
        </p:nvSpPr>
        <p:spPr>
          <a:xfrm>
            <a:off x="437513" y="324500"/>
            <a:ext cx="3924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</a:rPr>
              <a:t>Data and analytics</a:t>
            </a:r>
            <a:endParaRPr b="1" sz="3000">
              <a:solidFill>
                <a:schemeClr val="dk1"/>
              </a:solidFill>
            </a:endParaRPr>
          </a:p>
        </p:txBody>
      </p:sp>
      <p:pic>
        <p:nvPicPr>
          <p:cNvPr id="117" name="Google Shape;11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076" y="971000"/>
            <a:ext cx="3743775" cy="1897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2771" y="2967600"/>
            <a:ext cx="3454375" cy="1193225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3"/>
          <p:cNvSpPr txBox="1"/>
          <p:nvPr/>
        </p:nvSpPr>
        <p:spPr>
          <a:xfrm>
            <a:off x="4536575" y="1440450"/>
            <a:ext cx="4254300" cy="27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About 45% of the views directed to our website, attempted to login and was “Phished”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Average engagement time for a user’s session was about 6 seconds, showing users may have clicked on and immediately clicked off 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73 users is greater than the amount of students in the class showing out of class students may have had the email forwarded to them</a:t>
            </a:r>
            <a:endParaRPr sz="1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4"/>
          <p:cNvSpPr txBox="1"/>
          <p:nvPr>
            <p:ph type="title"/>
          </p:nvPr>
        </p:nvSpPr>
        <p:spPr>
          <a:xfrm>
            <a:off x="291875" y="406900"/>
            <a:ext cx="3039600" cy="138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24"/>
          <p:cNvSpPr txBox="1"/>
          <p:nvPr/>
        </p:nvSpPr>
        <p:spPr>
          <a:xfrm>
            <a:off x="291875" y="0"/>
            <a:ext cx="3327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</a:rPr>
              <a:t>Demo</a:t>
            </a:r>
            <a:endParaRPr b="1" sz="3000">
              <a:solidFill>
                <a:schemeClr val="dk1"/>
              </a:solidFill>
            </a:endParaRPr>
          </a:p>
        </p:txBody>
      </p:sp>
      <p:pic>
        <p:nvPicPr>
          <p:cNvPr id="126" name="Google Shape;12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450" y="486165"/>
            <a:ext cx="8939099" cy="46573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0438" y="2375425"/>
            <a:ext cx="5133975" cy="3429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3020"/>
              <a:t>Conclusion</a:t>
            </a:r>
            <a:endParaRPr b="1" sz="3020"/>
          </a:p>
        </p:txBody>
      </p:sp>
      <p:sp>
        <p:nvSpPr>
          <p:cNvPr id="133" name="Google Shape;133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For this project: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We created our very own phishing email, sent to all of CIS 454 on 11/27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The email directed our</a:t>
            </a:r>
            <a:r>
              <a:rPr lang="en">
                <a:solidFill>
                  <a:schemeClr val="dk1"/>
                </a:solidFill>
              </a:rPr>
              <a:t> classmates to click on our link redirecting them to a campus net look alike, when prompted to sign in, the users would see a page notifying them “you’ve been phished”.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Using Google Analytics, we gathered the data from the page to show the ease of manipulation when phishing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For a possible solution, we created a chrome extension that flags users of an unknown website. 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26"/>
          <p:cNvPicPr preferRelativeResize="0"/>
          <p:nvPr/>
        </p:nvPicPr>
        <p:blipFill rotWithShape="1">
          <a:blip r:embed="rId3">
            <a:alphaModFix/>
          </a:blip>
          <a:srcRect b="6551" l="0" r="0" t="6551"/>
          <a:stretch/>
        </p:blipFill>
        <p:spPr>
          <a:xfrm>
            <a:off x="673800" y="539250"/>
            <a:ext cx="7796400" cy="406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